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22.png" ContentType="image/png"/>
  <Override PartName="/ppt/media/image7.png" ContentType="image/png"/>
  <Override PartName="/ppt/media/image4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1.png" ContentType="image/png"/>
  <Override PartName="/ppt/media/image6.png" ContentType="image/png"/>
  <Override PartName="/ppt/media/image11.png" ContentType="image/png"/>
  <Override PartName="/ppt/media/image25.png" ContentType="image/png"/>
  <Override PartName="/ppt/media/image3.png" ContentType="image/png"/>
  <Override PartName="/ppt/media/image23.png" ContentType="image/png"/>
  <Override PartName="/ppt/media/image8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104000" y="4896000"/>
            <a:ext cx="438768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1DF6393E-7ED4-4C78-B2BD-FC32B7E7B4CD}" type="author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104000" y="4896000"/>
            <a:ext cx="438768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175A2C42-F511-450C-8FAB-23E636DB3AD4}" type="author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18320" y="3321720"/>
            <a:ext cx="8995680" cy="12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“</a:t>
            </a: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DevOps” Project with security penetration testing integration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937760" y="4937760"/>
            <a:ext cx="301320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Serhij Zyuzko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WebHook Integration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504000" y="1326600"/>
            <a:ext cx="21560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2772360" y="1326600"/>
            <a:ext cx="21560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Рисунок 144" descr=""/>
          <p:cNvPicPr/>
          <p:nvPr/>
        </p:nvPicPr>
        <p:blipFill>
          <a:blip r:embed="rId1"/>
          <a:stretch/>
        </p:blipFill>
        <p:spPr>
          <a:xfrm>
            <a:off x="720360" y="771120"/>
            <a:ext cx="8053920" cy="452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Jenkins JOB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04000" y="1326600"/>
            <a:ext cx="21560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"/>
          <p:cNvSpPr/>
          <p:nvPr/>
        </p:nvSpPr>
        <p:spPr>
          <a:xfrm>
            <a:off x="2772360" y="1326600"/>
            <a:ext cx="21560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Рисунок 148" descr=""/>
          <p:cNvPicPr/>
          <p:nvPr/>
        </p:nvPicPr>
        <p:blipFill>
          <a:blip r:embed="rId1"/>
          <a:stretch/>
        </p:blipFill>
        <p:spPr>
          <a:xfrm>
            <a:off x="1137960" y="1097280"/>
            <a:ext cx="7727760" cy="434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153" descr=""/>
          <p:cNvPicPr/>
          <p:nvPr/>
        </p:nvPicPr>
        <p:blipFill>
          <a:blip r:embed="rId1"/>
          <a:srcRect l="23539" t="12857" r="25494" b="0"/>
          <a:stretch/>
        </p:blipFill>
        <p:spPr>
          <a:xfrm>
            <a:off x="5623560" y="147600"/>
            <a:ext cx="3608280" cy="3198960"/>
          </a:xfrm>
          <a:prstGeom prst="rect">
            <a:avLst/>
          </a:prstGeom>
          <a:ln>
            <a:noFill/>
          </a:ln>
        </p:spPr>
      </p:pic>
      <p:sp>
        <p:nvSpPr>
          <p:cNvPr id="193" name="CustomShape 1"/>
          <p:cNvSpPr/>
          <p:nvPr/>
        </p:nvSpPr>
        <p:spPr>
          <a:xfrm>
            <a:off x="-1874160" y="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PIPELINE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4000" y="1326600"/>
            <a:ext cx="21560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Рисунок 151" descr=""/>
          <p:cNvPicPr/>
          <p:nvPr/>
        </p:nvPicPr>
        <p:blipFill>
          <a:blip r:embed="rId2"/>
          <a:srcRect l="23488" t="41708" r="26675" b="16413"/>
          <a:stretch/>
        </p:blipFill>
        <p:spPr>
          <a:xfrm>
            <a:off x="5132160" y="3348000"/>
            <a:ext cx="4808880" cy="2259000"/>
          </a:xfrm>
          <a:prstGeom prst="rect">
            <a:avLst/>
          </a:prstGeom>
          <a:ln>
            <a:noFill/>
          </a:ln>
        </p:spPr>
      </p:pic>
      <p:pic>
        <p:nvPicPr>
          <p:cNvPr id="196" name="Рисунок 152" descr=""/>
          <p:cNvPicPr/>
          <p:nvPr/>
        </p:nvPicPr>
        <p:blipFill>
          <a:blip r:embed="rId3"/>
          <a:srcRect l="22411" t="15860" r="23909" b="11370"/>
          <a:stretch/>
        </p:blipFill>
        <p:spPr>
          <a:xfrm>
            <a:off x="136080" y="1326600"/>
            <a:ext cx="4891680" cy="372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EXECUTE SHELL STEP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4000" y="1326600"/>
            <a:ext cx="397296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6858000" y="1375920"/>
            <a:ext cx="209952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Рисунок 157" descr=""/>
          <p:cNvPicPr/>
          <p:nvPr/>
        </p:nvPicPr>
        <p:blipFill>
          <a:blip r:embed="rId1"/>
          <a:stretch/>
        </p:blipFill>
        <p:spPr>
          <a:xfrm>
            <a:off x="504000" y="856440"/>
            <a:ext cx="8934120" cy="502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1371600" y="1326600"/>
            <a:ext cx="105012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6309360" y="1371600"/>
            <a:ext cx="105012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Рисунок 161" descr=""/>
          <p:cNvPicPr/>
          <p:nvPr/>
        </p:nvPicPr>
        <p:blipFill>
          <a:blip r:embed="rId1"/>
          <a:srcRect l="0" t="11892" r="0" b="2037"/>
          <a:stretch/>
        </p:blipFill>
        <p:spPr>
          <a:xfrm>
            <a:off x="379440" y="820080"/>
            <a:ext cx="9300600" cy="4539240"/>
          </a:xfrm>
          <a:prstGeom prst="rect">
            <a:avLst/>
          </a:prstGeom>
          <a:ln>
            <a:noFill/>
          </a:ln>
        </p:spPr>
      </p:pic>
      <p:sp>
        <p:nvSpPr>
          <p:cNvPr id="205" name="CustomShape 4"/>
          <p:cNvSpPr/>
          <p:nvPr/>
        </p:nvSpPr>
        <p:spPr>
          <a:xfrm>
            <a:off x="3383280" y="93960"/>
            <a:ext cx="502776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1493"/>
                </a:solidFill>
                <a:latin typeface="Arial"/>
                <a:ea typeface="DejaVu Sans"/>
              </a:rPr>
              <a:t>Console Output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504000" y="1326600"/>
            <a:ext cx="5688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566280" y="1326600"/>
            <a:ext cx="5688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Рисунок 166" descr=""/>
          <p:cNvPicPr/>
          <p:nvPr/>
        </p:nvPicPr>
        <p:blipFill>
          <a:blip r:embed="rId1"/>
          <a:srcRect l="17547" t="12479" r="10520" b="2359"/>
          <a:stretch/>
        </p:blipFill>
        <p:spPr>
          <a:xfrm>
            <a:off x="221760" y="971280"/>
            <a:ext cx="4689360" cy="3065400"/>
          </a:xfrm>
          <a:prstGeom prst="rect">
            <a:avLst/>
          </a:prstGeom>
          <a:ln>
            <a:noFill/>
          </a:ln>
        </p:spPr>
      </p:pic>
      <p:pic>
        <p:nvPicPr>
          <p:cNvPr id="210" name="Рисунок 167" descr=""/>
          <p:cNvPicPr/>
          <p:nvPr/>
        </p:nvPicPr>
        <p:blipFill>
          <a:blip r:embed="rId2"/>
          <a:srcRect l="18984" t="11524" r="1626" b="7794"/>
          <a:stretch/>
        </p:blipFill>
        <p:spPr>
          <a:xfrm>
            <a:off x="5028480" y="2504880"/>
            <a:ext cx="4948560" cy="3014280"/>
          </a:xfrm>
          <a:prstGeom prst="rect">
            <a:avLst/>
          </a:prstGeom>
          <a:ln>
            <a:noFill/>
          </a:ln>
        </p:spPr>
      </p:pic>
      <p:sp>
        <p:nvSpPr>
          <p:cNvPr id="211" name="CustomShape 4"/>
          <p:cNvSpPr/>
          <p:nvPr/>
        </p:nvSpPr>
        <p:spPr>
          <a:xfrm>
            <a:off x="3017520" y="72000"/>
            <a:ext cx="530208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1493"/>
                </a:solidFill>
                <a:latin typeface="Arial"/>
                <a:ea typeface="DejaVu Sans"/>
              </a:rPr>
              <a:t>Still console output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"/>
          <p:cNvSpPr/>
          <p:nvPr/>
        </p:nvSpPr>
        <p:spPr>
          <a:xfrm>
            <a:off x="504000" y="1326600"/>
            <a:ext cx="5688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566280" y="1326600"/>
            <a:ext cx="5688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Рисунок 177" descr=""/>
          <p:cNvPicPr/>
          <p:nvPr/>
        </p:nvPicPr>
        <p:blipFill>
          <a:blip r:embed="rId1"/>
          <a:stretch/>
        </p:blipFill>
        <p:spPr>
          <a:xfrm>
            <a:off x="91440" y="91440"/>
            <a:ext cx="10078200" cy="56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"/>
          <p:cNvSpPr/>
          <p:nvPr/>
        </p:nvSpPr>
        <p:spPr>
          <a:xfrm>
            <a:off x="504000" y="1326600"/>
            <a:ext cx="5688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3"/>
          <p:cNvSpPr/>
          <p:nvPr/>
        </p:nvSpPr>
        <p:spPr>
          <a:xfrm>
            <a:off x="566280" y="1326600"/>
            <a:ext cx="5688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Рисунок 181" descr=""/>
          <p:cNvPicPr/>
          <p:nvPr/>
        </p:nvPicPr>
        <p:blipFill>
          <a:blip r:embed="rId1"/>
          <a:stretch/>
        </p:blipFill>
        <p:spPr>
          <a:xfrm>
            <a:off x="360" y="0"/>
            <a:ext cx="10078200" cy="56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Email notification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326600"/>
            <a:ext cx="232848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3566160" y="1468800"/>
            <a:ext cx="5688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Рисунок 185" descr=""/>
          <p:cNvPicPr/>
          <p:nvPr/>
        </p:nvPicPr>
        <p:blipFill>
          <a:blip r:embed="rId1"/>
          <a:srcRect l="12894" t="22912" r="25018" b="57015"/>
          <a:stretch/>
        </p:blipFill>
        <p:spPr>
          <a:xfrm>
            <a:off x="766800" y="960840"/>
            <a:ext cx="7928640" cy="1441080"/>
          </a:xfrm>
          <a:prstGeom prst="rect">
            <a:avLst/>
          </a:prstGeom>
          <a:ln>
            <a:noFill/>
          </a:ln>
        </p:spPr>
      </p:pic>
      <p:sp>
        <p:nvSpPr>
          <p:cNvPr id="224" name="CustomShape 4"/>
          <p:cNvSpPr/>
          <p:nvPr/>
        </p:nvSpPr>
        <p:spPr>
          <a:xfrm>
            <a:off x="766800" y="2403360"/>
            <a:ext cx="1435680" cy="3223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5" name="Рисунок 186" descr=""/>
          <p:cNvPicPr/>
          <p:nvPr/>
        </p:nvPicPr>
        <p:blipFill>
          <a:blip r:embed="rId2"/>
          <a:srcRect l="16104" t="22537" r="3630" b="3283"/>
          <a:stretch/>
        </p:blipFill>
        <p:spPr>
          <a:xfrm>
            <a:off x="2203920" y="2403360"/>
            <a:ext cx="6491520" cy="322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12360" y="1506960"/>
            <a:ext cx="917568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Project can failure not because plenty of vulnerabilities are found</a:t>
            </a:r>
            <a:endParaRPr b="0" lang="en-US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You need to enter manually project_id param, to allow archerycli.py auth with archery</a:t>
            </a:r>
            <a:endParaRPr b="0" lang="en-US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Job lasts for 10 minutes</a:t>
            </a:r>
            <a:endParaRPr b="0" lang="en-US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Better work with php based projects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252360" y="3006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Disadvantages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My project realisation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326600"/>
            <a:ext cx="906732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1493"/>
                </a:solidFill>
                <a:latin typeface="Arial"/>
                <a:ea typeface="DejaVu Sans"/>
              </a:rPr>
              <a:t>AWS</a:t>
            </a:r>
            <a:endParaRPr b="0" lang="en-US" sz="32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1493"/>
                </a:solidFill>
                <a:latin typeface="Arial"/>
                <a:ea typeface="DejaVu Sans"/>
              </a:rPr>
              <a:t>JENKINS</a:t>
            </a:r>
            <a:endParaRPr b="0" lang="en-US" sz="32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1493"/>
                </a:solidFill>
                <a:latin typeface="Arial"/>
                <a:ea typeface="DejaVu Sans"/>
              </a:rPr>
              <a:t>ARCHERYSEC</a:t>
            </a:r>
            <a:endParaRPr b="0" lang="en-US" sz="32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1493"/>
                </a:solidFill>
                <a:latin typeface="Arial"/>
                <a:ea typeface="DejaVu Sans"/>
              </a:rPr>
              <a:t>OWASP JUICE-SHOP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59" name="Рисунок 119" descr=""/>
          <p:cNvPicPr/>
          <p:nvPr/>
        </p:nvPicPr>
        <p:blipFill>
          <a:blip r:embed="rId1"/>
          <a:srcRect l="0" t="0" r="0" b="13205"/>
          <a:stretch/>
        </p:blipFill>
        <p:spPr>
          <a:xfrm>
            <a:off x="6224400" y="914400"/>
            <a:ext cx="2491920" cy="374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84120" y="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152680" y="1326600"/>
            <a:ext cx="442260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Picture 2" descr=""/>
          <p:cNvPicPr/>
          <p:nvPr/>
        </p:nvPicPr>
        <p:blipFill>
          <a:blip r:embed="rId1"/>
          <a:stretch/>
        </p:blipFill>
        <p:spPr>
          <a:xfrm>
            <a:off x="2613240" y="-447480"/>
            <a:ext cx="4077360" cy="611640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4197240" y="4078440"/>
            <a:ext cx="90972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10880">
              <a:lnSpc>
                <a:spcPct val="100000"/>
              </a:lnSpc>
              <a:spcBef>
                <a:spcPts val="1417"/>
              </a:spcBef>
            </a:pPr>
            <a:r>
              <a:rPr b="1" lang="en-US" sz="1400" spc="-1" strike="noStrike">
                <a:solidFill>
                  <a:srgbClr val="0070c0"/>
                </a:solidFill>
                <a:latin typeface="Arial"/>
                <a:ea typeface="DejaVu Sans"/>
              </a:rPr>
              <a:t>PYTHON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JUICE SHOP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85400" y="1094400"/>
            <a:ext cx="2739600" cy="81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110160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ff1493"/>
                </a:solidFill>
                <a:latin typeface="Arial"/>
                <a:ea typeface="DejaVu Sans"/>
              </a:rPr>
              <a:t>Advantages: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6" name="Рисунок 126" descr=""/>
          <p:cNvPicPr/>
          <p:nvPr/>
        </p:nvPicPr>
        <p:blipFill>
          <a:blip r:embed="rId1"/>
          <a:srcRect l="1266" t="12224" r="3803" b="2257"/>
          <a:stretch/>
        </p:blipFill>
        <p:spPr>
          <a:xfrm>
            <a:off x="2926440" y="1189080"/>
            <a:ext cx="6854040" cy="347076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494640" y="2029680"/>
            <a:ext cx="2282400" cy="20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+ Easy to install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+ Lightweight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+ Vulnerable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1493"/>
                </a:solidFill>
                <a:latin typeface="Arial"/>
                <a:ea typeface="DejaVu Sans"/>
              </a:rPr>
              <a:t>+ SAST integration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ArcherySec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2736000" y="1315080"/>
            <a:ext cx="21560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227160" y="1055160"/>
            <a:ext cx="273960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1493"/>
                </a:solidFill>
                <a:latin typeface="Arial"/>
                <a:ea typeface="DejaVu Sans"/>
              </a:rPr>
              <a:t>Advantages: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39120" y="1913040"/>
            <a:ext cx="2739600" cy="34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1493"/>
                </a:solidFill>
                <a:latin typeface="Arial"/>
                <a:ea typeface="DejaVu Sans"/>
              </a:rPr>
              <a:t>+ Cool pentest tools integration Arachii, ZAP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1493"/>
                </a:solidFill>
                <a:latin typeface="Arial"/>
                <a:ea typeface="DejaVu Sans"/>
              </a:rPr>
              <a:t>+ Infrastructure scan tools Nessus, OpenVas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1493"/>
                </a:solidFill>
                <a:latin typeface="Arial"/>
                <a:ea typeface="DejaVu Sans"/>
              </a:rPr>
              <a:t>+ Advanced SAST scanning tools Bandit FindBug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1493"/>
                </a:solidFill>
                <a:latin typeface="Arial"/>
                <a:ea typeface="DejaVu Sans"/>
              </a:rPr>
              <a:t>+ Python API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1493"/>
                </a:solidFill>
                <a:latin typeface="Arial"/>
                <a:ea typeface="DejaVu Sans"/>
              </a:rPr>
              <a:t>+ Easy to understand reports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72" name="Рисунок 132" descr=""/>
          <p:cNvPicPr/>
          <p:nvPr/>
        </p:nvPicPr>
        <p:blipFill>
          <a:blip r:embed="rId1"/>
          <a:srcRect l="3768" t="12455" r="6234" b="7549"/>
          <a:stretch/>
        </p:blipFill>
        <p:spPr>
          <a:xfrm>
            <a:off x="3200400" y="1371600"/>
            <a:ext cx="6581160" cy="328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133" descr=""/>
          <p:cNvPicPr/>
          <p:nvPr/>
        </p:nvPicPr>
        <p:blipFill>
          <a:blip r:embed="rId1"/>
          <a:srcRect l="23967" t="15423" r="24376" b="2338"/>
          <a:stretch/>
        </p:blipFill>
        <p:spPr>
          <a:xfrm>
            <a:off x="365760" y="781920"/>
            <a:ext cx="5208120" cy="46594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5943600" y="1788480"/>
            <a:ext cx="3836880" cy="26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1493"/>
                </a:solidFill>
                <a:latin typeface="Arial"/>
                <a:ea typeface="DejaVu Sans"/>
              </a:rPr>
              <a:t>+ Cool reports, which I wasn’t able to pull from Archery)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AWS infrastructure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4000" y="1326600"/>
            <a:ext cx="21560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3"/>
          <p:cNvSpPr/>
          <p:nvPr/>
        </p:nvSpPr>
        <p:spPr>
          <a:xfrm>
            <a:off x="2772360" y="1326600"/>
            <a:ext cx="21560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Рисунок 138" descr=""/>
          <p:cNvPicPr/>
          <p:nvPr/>
        </p:nvPicPr>
        <p:blipFill>
          <a:blip r:embed="rId1"/>
          <a:srcRect l="0" t="9596" r="311" b="56570"/>
          <a:stretch/>
        </p:blipFill>
        <p:spPr>
          <a:xfrm>
            <a:off x="0" y="1920240"/>
            <a:ext cx="10046160" cy="191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1493"/>
                </a:solidFill>
                <a:latin typeface="Arial"/>
                <a:ea typeface="DejaVu Sans"/>
              </a:rPr>
              <a:t>My project scheme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0" name="Рисунок 140" descr=""/>
          <p:cNvPicPr/>
          <p:nvPr/>
        </p:nvPicPr>
        <p:blipFill>
          <a:blip r:embed="rId1"/>
          <a:stretch/>
        </p:blipFill>
        <p:spPr>
          <a:xfrm>
            <a:off x="1097280" y="822960"/>
            <a:ext cx="7495920" cy="456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44000" y="72000"/>
            <a:ext cx="95356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504000" y="-904680"/>
            <a:ext cx="26640" cy="77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Рисунок 3" descr=""/>
          <p:cNvPicPr/>
          <p:nvPr/>
        </p:nvPicPr>
        <p:blipFill>
          <a:blip r:embed="rId1"/>
          <a:srcRect l="13443" t="30296" r="2252" b="39769"/>
          <a:stretch/>
        </p:blipFill>
        <p:spPr>
          <a:xfrm>
            <a:off x="504000" y="2011680"/>
            <a:ext cx="9141840" cy="182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Application>LibreOffice/6.3.0.4$Linux_X86_64 LibreOffice_project/30$Build-4</Application>
  <Words>128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2019-10-31T20:49:24Z</dcterms:created>
  <dc:creator>Администратор</dc:creator>
  <dc:description/>
  <dc:language>en-US</dc:language>
  <cp:lastModifiedBy/>
  <dcterms:modified xsi:type="dcterms:W3CDTF">2019-11-12T18:48:21Z</dcterms:modified>
  <cp:revision>26</cp:revision>
  <dc:subject/>
  <dc:title>Portfolio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Произвольный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